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13"/>
  </p:notesMasterIdLst>
  <p:sldIdLst>
    <p:sldId id="276" r:id="rId3"/>
    <p:sldId id="297" r:id="rId4"/>
    <p:sldId id="298" r:id="rId5"/>
    <p:sldId id="323" r:id="rId6"/>
    <p:sldId id="325" r:id="rId7"/>
    <p:sldId id="327" r:id="rId8"/>
    <p:sldId id="326" r:id="rId9"/>
    <p:sldId id="329" r:id="rId10"/>
    <p:sldId id="328" r:id="rId11"/>
    <p:sldId id="311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0E2FBBF7-2FCC-4A6A-8790-6CFC7B893313}">
          <p14:sldIdLst>
            <p14:sldId id="276"/>
            <p14:sldId id="297"/>
            <p14:sldId id="298"/>
            <p14:sldId id="323"/>
            <p14:sldId id="325"/>
            <p14:sldId id="327"/>
            <p14:sldId id="326"/>
            <p14:sldId id="329"/>
            <p14:sldId id="328"/>
            <p14:sldId id="31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0C7CE25-F4E5-49D5-8FF4-92E486AF2DB4}">
  <a:tblStyle styleId="{30C7CE25-F4E5-49D5-8FF4-92E486AF2DB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6" autoAdjust="0"/>
    <p:restoredTop sz="93238" autoAdjust="0"/>
  </p:normalViewPr>
  <p:slideViewPr>
    <p:cSldViewPr snapToGrid="0">
      <p:cViewPr varScale="1">
        <p:scale>
          <a:sx n="102" d="100"/>
          <a:sy n="102" d="100"/>
        </p:scale>
        <p:origin x="857" y="4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27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500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41179" y="331076"/>
            <a:ext cx="44695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CS/EE/ME 75(a)</a:t>
            </a:r>
          </a:p>
          <a:p>
            <a:pPr algn="ctr"/>
            <a:r>
              <a:rPr lang="en-US" sz="1800" dirty="0" smtClean="0"/>
              <a:t>Nov. </a:t>
            </a:r>
            <a:r>
              <a:rPr lang="en-US" sz="1800" dirty="0" smtClean="0"/>
              <a:t>19</a:t>
            </a:r>
            <a:r>
              <a:rPr lang="en-US" sz="1800" dirty="0" smtClean="0"/>
              <a:t>, </a:t>
            </a:r>
            <a:r>
              <a:rPr lang="en-US" sz="1800" dirty="0" smtClean="0"/>
              <a:t>2018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847397" y="1481958"/>
            <a:ext cx="677917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Today:</a:t>
            </a:r>
          </a:p>
          <a:p>
            <a:pPr marL="457200" lvl="4" indent="-169863">
              <a:buFont typeface="Arial" panose="020B0604020202020204" pitchFamily="34" charset="0"/>
              <a:buChar char="•"/>
            </a:pPr>
            <a:r>
              <a:rPr lang="en-US" sz="2000" dirty="0" smtClean="0"/>
              <a:t>Evaluate Alternatives</a:t>
            </a:r>
          </a:p>
          <a:p>
            <a:pPr marL="457200" lvl="4" indent="-169863">
              <a:buFont typeface="Arial" panose="020B0604020202020204" pitchFamily="34" charset="0"/>
              <a:buChar char="•"/>
            </a:pPr>
            <a:r>
              <a:rPr lang="en-US" sz="2000" dirty="0" smtClean="0"/>
              <a:t>Layout &amp; Details</a:t>
            </a:r>
            <a:endParaRPr lang="en-US" sz="2000" dirty="0" smtClean="0"/>
          </a:p>
          <a:p>
            <a:pPr marL="457200" lvl="4" indent="-169863">
              <a:buFont typeface="Arial" panose="020B0604020202020204" pitchFamily="34" charset="0"/>
              <a:buChar char="•"/>
            </a:pPr>
            <a:r>
              <a:rPr lang="en-US" sz="2000" dirty="0" smtClean="0"/>
              <a:t>Homework</a:t>
            </a:r>
          </a:p>
          <a:p>
            <a:pPr marL="457200" lvl="6" indent="-169863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55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6106" y="324852"/>
            <a:ext cx="4559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Homework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846418" y="1340896"/>
            <a:ext cx="686227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Develop a </a:t>
            </a:r>
            <a:r>
              <a:rPr lang="en-US" dirty="0" smtClean="0"/>
              <a:t>scoring system for your morphologies &amp; Design Alternatives</a:t>
            </a:r>
          </a:p>
          <a:p>
            <a:endParaRPr lang="en-US" dirty="0" smtClean="0"/>
          </a:p>
          <a:p>
            <a:r>
              <a:rPr lang="en-US" dirty="0" smtClean="0"/>
              <a:t>Rank your alternatives.  Select, as appropriate, ideas for continuation</a:t>
            </a:r>
          </a:p>
          <a:p>
            <a:endParaRPr lang="en-US" dirty="0"/>
          </a:p>
          <a:p>
            <a:r>
              <a:rPr lang="en-US" dirty="0" smtClean="0"/>
              <a:t>Rough Layout of your solution.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231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7465" y="260130"/>
            <a:ext cx="4788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Structured Design Method(s)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9004" y="1152525"/>
            <a:ext cx="3689131" cy="504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Recognition of a Need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9004" y="2066267"/>
            <a:ext cx="3689131" cy="504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Problem Definition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9004" y="2980009"/>
            <a:ext cx="3689131" cy="504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Solution Generation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9003" y="3849084"/>
            <a:ext cx="3689131" cy="504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Analysis &amp; Optimization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/>
        </p:nvCxnSpPr>
        <p:spPr>
          <a:xfrm>
            <a:off x="2583570" y="1657022"/>
            <a:ext cx="0" cy="40924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590139" y="2589810"/>
            <a:ext cx="0" cy="40924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600651" y="3491075"/>
            <a:ext cx="0" cy="40924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599338" y="4380513"/>
            <a:ext cx="0" cy="40924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599338" y="4757244"/>
            <a:ext cx="604999" cy="394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204338" y="4504995"/>
            <a:ext cx="1966748" cy="504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Prototyping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171086" y="4731294"/>
            <a:ext cx="604999" cy="394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900241" y="4706989"/>
            <a:ext cx="98533" cy="827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163001" y="4709620"/>
            <a:ext cx="98533" cy="827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413943" y="4700429"/>
            <a:ext cx="98533" cy="827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592817" y="1860331"/>
            <a:ext cx="3101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Clarification of 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Establish Function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Set Requirements</a:t>
            </a:r>
            <a:endParaRPr lang="en-US" sz="18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497114" y="2325414"/>
            <a:ext cx="973520" cy="3941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95443" y="2797057"/>
            <a:ext cx="3101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Generate Alternatives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Evaluate Alternatives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Create Details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527331" y="3214852"/>
            <a:ext cx="973520" cy="3941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Left Brace 22"/>
          <p:cNvSpPr/>
          <p:nvPr/>
        </p:nvSpPr>
        <p:spPr>
          <a:xfrm>
            <a:off x="5533696" y="1986455"/>
            <a:ext cx="145831" cy="677917"/>
          </a:xfrm>
          <a:prstGeom prst="leftBrace">
            <a:avLst>
              <a:gd name="adj1" fmla="val 21846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 Brace 23"/>
          <p:cNvSpPr/>
          <p:nvPr/>
        </p:nvSpPr>
        <p:spPr>
          <a:xfrm>
            <a:off x="5528438" y="2895606"/>
            <a:ext cx="145831" cy="677917"/>
          </a:xfrm>
          <a:prstGeom prst="leftBrace">
            <a:avLst>
              <a:gd name="adj1" fmla="val 21846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163001" y="3772894"/>
            <a:ext cx="22138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Preliminary Design Review!</a:t>
            </a:r>
            <a:endParaRPr lang="en-US" sz="2000" i="1" dirty="0">
              <a:solidFill>
                <a:srgbClr val="FF0000"/>
              </a:solidFill>
            </a:endParaRPr>
          </a:p>
        </p:txBody>
      </p:sp>
      <p:cxnSp>
        <p:nvCxnSpPr>
          <p:cNvPr id="25" name="Straight Arrow Connector 24"/>
          <p:cNvCxnSpPr>
            <a:stCxn id="13" idx="1"/>
          </p:cNvCxnSpPr>
          <p:nvPr/>
        </p:nvCxnSpPr>
        <p:spPr>
          <a:xfrm flipH="1" flipV="1">
            <a:off x="2731168" y="3695697"/>
            <a:ext cx="3431833" cy="43114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69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7465" y="260130"/>
            <a:ext cx="4788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Structured Design Method(s)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9004" y="1164349"/>
            <a:ext cx="3689131" cy="504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Recognition of a Need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9004" y="2066267"/>
            <a:ext cx="3689131" cy="504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Problem Definition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9004" y="2980009"/>
            <a:ext cx="3689131" cy="504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Solution Generation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9003" y="3849084"/>
            <a:ext cx="3689131" cy="504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Analysis &amp; Optimization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/>
        </p:nvCxnSpPr>
        <p:spPr>
          <a:xfrm>
            <a:off x="2583570" y="1657022"/>
            <a:ext cx="0" cy="40924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590139" y="2589810"/>
            <a:ext cx="0" cy="40924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600651" y="3491075"/>
            <a:ext cx="0" cy="40924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599338" y="4380513"/>
            <a:ext cx="0" cy="40924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599338" y="4757244"/>
            <a:ext cx="604999" cy="394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204338" y="4504995"/>
            <a:ext cx="1966748" cy="504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Prototyping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171086" y="4731294"/>
            <a:ext cx="604999" cy="394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900241" y="4706989"/>
            <a:ext cx="98533" cy="827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163001" y="4709620"/>
            <a:ext cx="98533" cy="827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413943" y="4700429"/>
            <a:ext cx="98533" cy="827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592817" y="1860331"/>
            <a:ext cx="31018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Generate Alternatives</a:t>
            </a:r>
            <a:endParaRPr lang="en-US" sz="1800" dirty="0" smtClean="0"/>
          </a:p>
          <a:p>
            <a:pPr marL="401638" lvl="1" indent="-173038">
              <a:buFont typeface="Arial" panose="020B0604020202020204" pitchFamily="34" charset="0"/>
              <a:buChar char="•"/>
            </a:pPr>
            <a:r>
              <a:rPr lang="en-US" sz="1800" dirty="0" smtClean="0"/>
              <a:t>Morphology</a:t>
            </a:r>
            <a:r>
              <a:rPr lang="en-US" sz="1800" dirty="0" smtClean="0"/>
              <a:t> </a:t>
            </a:r>
            <a:r>
              <a:rPr lang="en-US" sz="1800" dirty="0" smtClean="0"/>
              <a:t>chart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Evaluate Alternatives</a:t>
            </a:r>
          </a:p>
          <a:p>
            <a:pPr marL="401638" lvl="1" indent="-173038">
              <a:buFont typeface="Arial" panose="020B0604020202020204" pitchFamily="34" charset="0"/>
              <a:buChar char="•"/>
            </a:pPr>
            <a:r>
              <a:rPr lang="en-US" sz="1800" dirty="0" smtClean="0"/>
              <a:t>Idea Scoring/Ranking</a:t>
            </a:r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Create Details/Layout</a:t>
            </a:r>
            <a:endParaRPr lang="en-US" sz="1800" dirty="0" smtClean="0"/>
          </a:p>
        </p:txBody>
      </p:sp>
      <p:cxnSp>
        <p:nvCxnSpPr>
          <p:cNvPr id="20" name="Straight Arrow Connector 19"/>
          <p:cNvCxnSpPr>
            <a:stCxn id="6" idx="3"/>
            <a:endCxn id="22" idx="1"/>
          </p:cNvCxnSpPr>
          <p:nvPr/>
        </p:nvCxnSpPr>
        <p:spPr>
          <a:xfrm flipV="1">
            <a:off x="4428135" y="2917770"/>
            <a:ext cx="1042499" cy="314488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Left Brace 21"/>
          <p:cNvSpPr/>
          <p:nvPr/>
        </p:nvSpPr>
        <p:spPr>
          <a:xfrm>
            <a:off x="5470634" y="1986455"/>
            <a:ext cx="208893" cy="1862629"/>
          </a:xfrm>
          <a:prstGeom prst="leftBrace">
            <a:avLst>
              <a:gd name="adj1" fmla="val 21846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26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7465" y="140194"/>
            <a:ext cx="4788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Generate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Solutions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7779" y="612429"/>
            <a:ext cx="770933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7">
              <a:spcAft>
                <a:spcPts val="600"/>
              </a:spcAft>
            </a:pPr>
            <a:r>
              <a:rPr lang="en-US" sz="2200" dirty="0" smtClean="0"/>
              <a:t>Goal:</a:t>
            </a:r>
          </a:p>
          <a:p>
            <a:pPr marL="342900" lvl="8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Create as many distinct solutions as possible.</a:t>
            </a:r>
          </a:p>
          <a:p>
            <a:pPr marL="342900" lvl="8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Create many possible alternative rearrangement of components</a:t>
            </a:r>
          </a:p>
          <a:p>
            <a:pPr marL="342900" lvl="8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Organize alternatives for future evaluations</a:t>
            </a:r>
          </a:p>
          <a:p>
            <a:pPr marL="342900" lvl="8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Classify alternatives</a:t>
            </a:r>
          </a:p>
          <a:p>
            <a:pPr lvl="8">
              <a:spcAft>
                <a:spcPts val="600"/>
              </a:spcAft>
            </a:pPr>
            <a:endParaRPr lang="en-US" sz="1800" dirty="0" smtClean="0"/>
          </a:p>
          <a:p>
            <a:pPr lvl="6">
              <a:spcAft>
                <a:spcPts val="600"/>
              </a:spcAft>
            </a:pPr>
            <a:r>
              <a:rPr lang="en-US" sz="2200" dirty="0" smtClean="0"/>
              <a:t>Morphology Chart </a:t>
            </a:r>
            <a:r>
              <a:rPr lang="en-US" sz="1800" dirty="0" smtClean="0"/>
              <a:t>(best for electromechanical design problems)</a:t>
            </a:r>
            <a:r>
              <a:rPr lang="en-US" sz="2200" dirty="0" smtClean="0"/>
              <a:t>:</a:t>
            </a:r>
          </a:p>
          <a:p>
            <a:pPr marL="457200" lvl="8" indent="-1730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Required functions/features along rows</a:t>
            </a:r>
          </a:p>
          <a:p>
            <a:pPr marL="457200" lvl="8" indent="-1730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Different design alternatives and combinations </a:t>
            </a:r>
            <a:r>
              <a:rPr lang="en-US" sz="1600" dirty="0"/>
              <a:t>a</a:t>
            </a:r>
            <a:r>
              <a:rPr lang="en-US" sz="1600" dirty="0" smtClean="0"/>
              <a:t>long rows.</a:t>
            </a:r>
          </a:p>
          <a:p>
            <a:pPr marL="630238" lvl="8" indent="-1730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Phrases or sketches to capture the concept</a:t>
            </a:r>
          </a:p>
          <a:p>
            <a:pPr marL="457200" lvl="6" indent="-1730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Sometimes other alternatives, such as concept diagrams or classification trees, are better suited to a given problem</a:t>
            </a:r>
          </a:p>
        </p:txBody>
      </p:sp>
    </p:spTree>
    <p:extLst>
      <p:ext uri="{BB962C8B-B14F-4D97-AF65-F5344CB8AC3E}">
        <p14:creationId xmlns:p14="http://schemas.microsoft.com/office/powerpoint/2010/main" val="148063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ikid.io.tudelft.nl/WikID/images/8/80/DDG-2-3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42" y="328586"/>
            <a:ext cx="7986900" cy="4618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848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Evaluate Mechanical Design alternatives pugh analys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78" y="1202961"/>
            <a:ext cx="7871011" cy="312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72194" y="434715"/>
            <a:ext cx="441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Pugh Analysis, Pugh Matrix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7611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Evaluate Mechanical Design alternativ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90" y="640205"/>
            <a:ext cx="7191375" cy="389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652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72194" y="434715"/>
            <a:ext cx="441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Initial Layout: Bubble Diagram</a:t>
            </a:r>
            <a:endParaRPr lang="en-US" sz="2400" dirty="0"/>
          </a:p>
        </p:txBody>
      </p:sp>
      <p:pic>
        <p:nvPicPr>
          <p:cNvPr id="4098" name="Picture 2" descr="Image result for bubble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1" y="1401658"/>
            <a:ext cx="4010025" cy="297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474" y="999297"/>
            <a:ext cx="3708139" cy="409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70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Initial Mechanical layo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339" y="474472"/>
            <a:ext cx="5626881" cy="434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44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187</Words>
  <Application>Microsoft Office PowerPoint</Application>
  <PresentationFormat>On-screen Show (16:9)</PresentationFormat>
  <Paragraphs>50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Simple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CoSTAR-bots:  Collaborative SubTerranean Autonomous Resilient Robots to Explore Subterranean Environments</dc:title>
  <dc:creator>Joel W. Burdick</dc:creator>
  <cp:lastModifiedBy>Burdick, Joel W.</cp:lastModifiedBy>
  <cp:revision>47</cp:revision>
  <dcterms:modified xsi:type="dcterms:W3CDTF">2018-11-20T03:20:50Z</dcterms:modified>
</cp:coreProperties>
</file>