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91" r:id="rId3"/>
    <p:sldId id="292" r:id="rId4"/>
    <p:sldId id="293" r:id="rId5"/>
    <p:sldId id="294" r:id="rId6"/>
    <p:sldId id="269" r:id="rId7"/>
    <p:sldId id="270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ros.org/hector_quadrotor/Tutorials/Quadrotor%20indoor%20SLAM%20demo" TargetMode="External"/><Relationship Id="rId2" Type="http://schemas.openxmlformats.org/officeDocument/2006/relationships/hyperlink" Target="http://wiki.ros.org/hector_quadrotor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ros.org/hector_quadrotor" TargetMode="External"/><Relationship Id="rId2" Type="http://schemas.openxmlformats.org/officeDocument/2006/relationships/hyperlink" Target="https://robots.ros.org/#UAV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ros.org/news/robots/uavs/" TargetMode="External"/><Relationship Id="rId5" Type="http://schemas.openxmlformats.org/officeDocument/2006/relationships/hyperlink" Target="http://wiki.ros.org/hector_quadrotor/Tutorials/Quadrotor%20indoor%20SLAM%20demo" TargetMode="External"/><Relationship Id="rId4" Type="http://schemas.openxmlformats.org/officeDocument/2006/relationships/hyperlink" Target="http://wiki.ros.org/hector_quadrotor_teleo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f1tenth-dev/simulator/wiki/Installation" TargetMode="External"/><Relationship Id="rId2" Type="http://schemas.openxmlformats.org/officeDocument/2006/relationships/hyperlink" Target="https://f1tenth.dev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01176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4</a:t>
            </a:r>
            <a:r>
              <a:rPr lang="en-US" sz="3600" dirty="0" smtClean="0"/>
              <a:t> (5)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5634" y="1393983"/>
            <a:ext cx="10524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b="1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</a:t>
            </a:r>
            <a:r>
              <a:rPr lang="en-US" u="sng" dirty="0" smtClean="0">
                <a:solidFill>
                  <a:srgbClr val="1A73E8"/>
                </a:solidFill>
                <a:latin typeface="Roboto"/>
                <a:hlinkClick r:id="rId2"/>
              </a:rPr>
              <a:t>caltech.zoom.us/j/282171019</a:t>
            </a:r>
            <a:r>
              <a:rPr lang="en-US" u="sng" dirty="0">
                <a:solidFill>
                  <a:srgbClr val="1A73E8"/>
                </a:solidFill>
                <a:latin typeface="Roboto"/>
              </a:rPr>
              <a:t> </a:t>
            </a:r>
            <a:r>
              <a:rPr lang="en-US" u="sng" dirty="0" smtClean="0">
                <a:solidFill>
                  <a:srgbClr val="1A73E8"/>
                </a:solidFill>
                <a:latin typeface="Roboto"/>
              </a:rPr>
              <a:t>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Is everyone up-to-date on tutorials?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Time to start organizing team meetings again…..</a:t>
            </a:r>
            <a:endParaRPr lang="en-US" sz="2400" dirty="0" smtClean="0"/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28572" y="3311408"/>
            <a:ext cx="105240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Let’s start simulating!  </a:t>
            </a:r>
            <a:endParaRPr lang="en-US" sz="2400" b="1" dirty="0" smtClean="0"/>
          </a:p>
          <a:p>
            <a:endParaRPr lang="en-US" sz="1200" dirty="0"/>
          </a:p>
          <a:p>
            <a:pPr marL="457200" indent="-457200">
              <a:buAutoNum type="arabicParenR"/>
            </a:pPr>
            <a:r>
              <a:rPr lang="en-US" sz="2400" dirty="0" smtClean="0"/>
              <a:t>Initial Goals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Build </a:t>
            </a:r>
            <a:r>
              <a:rPr lang="en-US" sz="2400" dirty="0"/>
              <a:t>a </a:t>
            </a:r>
            <a:r>
              <a:rPr lang="en-US" sz="2400" dirty="0" smtClean="0"/>
              <a:t>SDF model of your team’s vehicle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Integrate your model with a Gazebo “empty world.” Show that you can send constant commands to your simulated vehicle from the Gazebo interface.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Find/build a ROS joystick node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Connect a joystick (or keyboard) input from ROS to your gazebo simulation</a:t>
            </a:r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4</a:t>
            </a:r>
            <a:r>
              <a:rPr lang="en-US" sz="3600" dirty="0" smtClean="0"/>
              <a:t> (5)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6430" y="1528749"/>
            <a:ext cx="1052401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2) Intermediate Goals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Choose the simplest existing ROS controller that is compatible with your team </a:t>
            </a:r>
            <a:r>
              <a:rPr lang="en-US" sz="2400" dirty="0" smtClean="0"/>
              <a:t>vehicle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Add </a:t>
            </a:r>
            <a:r>
              <a:rPr lang="en-US" sz="2400" dirty="0" smtClean="0"/>
              <a:t>basic sensors </a:t>
            </a:r>
            <a:r>
              <a:rPr lang="en-US" sz="2400" dirty="0"/>
              <a:t>to your vehicle </a:t>
            </a:r>
            <a:r>
              <a:rPr lang="en-US" sz="2400" dirty="0" smtClean="0"/>
              <a:t>(as needed </a:t>
            </a:r>
            <a:r>
              <a:rPr lang="en-US" sz="2400" dirty="0"/>
              <a:t>to </a:t>
            </a:r>
            <a:r>
              <a:rPr lang="en-US" sz="2400" dirty="0" smtClean="0"/>
              <a:t>close </a:t>
            </a:r>
            <a:r>
              <a:rPr lang="en-US" sz="2400" dirty="0"/>
              <a:t>the first loop on the </a:t>
            </a:r>
            <a:r>
              <a:rPr lang="en-US" sz="2400" dirty="0" smtClean="0"/>
              <a:t>vehicle).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Demonstrate closed loop performance of your vehicle under ROS 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Integrate, if needed, other </a:t>
            </a:r>
            <a:r>
              <a:rPr lang="en-US" sz="2400" dirty="0" err="1" smtClean="0"/>
              <a:t>exteroceptive</a:t>
            </a:r>
            <a:r>
              <a:rPr lang="en-US" sz="2400" dirty="0" smtClean="0"/>
              <a:t> sensors (Lidar and Intel Real Sense) </a:t>
            </a:r>
            <a:endParaRPr lang="en-US" sz="2400" dirty="0"/>
          </a:p>
          <a:p>
            <a:r>
              <a:rPr lang="en-US" sz="2400" dirty="0" smtClean="0"/>
              <a:t>3) Final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 Develop/adapt autonomy to your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Integrate into the JPL simulator?</a:t>
            </a:r>
          </a:p>
        </p:txBody>
      </p:sp>
    </p:spTree>
    <p:extLst>
      <p:ext uri="{BB962C8B-B14F-4D97-AF65-F5344CB8AC3E}">
        <p14:creationId xmlns:p14="http://schemas.microsoft.com/office/powerpoint/2010/main" val="238004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4</a:t>
            </a:r>
            <a:r>
              <a:rPr lang="en-US" sz="3600" dirty="0" smtClean="0"/>
              <a:t> (5)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6430" y="1528749"/>
            <a:ext cx="105240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First guiding philosophy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Do NOT reinvent any wheels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Uses, modify, adapt as much existing code and plugin libraries as possible.</a:t>
            </a:r>
          </a:p>
          <a:p>
            <a:endParaRPr lang="en-US" sz="2400" dirty="0" smtClean="0"/>
          </a:p>
          <a:p>
            <a:r>
              <a:rPr lang="en-US" sz="2400" dirty="0" smtClean="0"/>
              <a:t>Drive-o-copter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existing “hector quadrotor” ROS package may be a good place to start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wiki.ros.org/hector_quadrotor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There is also a tutorial on how to map an indoor space using the hector quadrotor model: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wiki.ros.org/hector_quadrotor/Tutorials/Quadrotor%20indoor%20SLAM%20demo</a:t>
            </a:r>
            <a:endParaRPr lang="en-US" sz="24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demo was last updated in 2018, so there are probably a few bits of ROS software rot that you will have to overcome</a:t>
            </a:r>
          </a:p>
        </p:txBody>
      </p:sp>
    </p:spTree>
    <p:extLst>
      <p:ext uri="{BB962C8B-B14F-4D97-AF65-F5344CB8AC3E}">
        <p14:creationId xmlns:p14="http://schemas.microsoft.com/office/powerpoint/2010/main" val="33278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4</a:t>
            </a:r>
            <a:r>
              <a:rPr lang="en-US" sz="3600" dirty="0" smtClean="0"/>
              <a:t> (5)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5871" y="1225689"/>
            <a:ext cx="10524015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First guiding philosophy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Do NOT reinvent any wheels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Uses, modify, adapt as much existing code and plugin libraries as possible.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Check the ROS page on existing ROS code for specific vehicles: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https://robots.ros.org/#UAVs</a:t>
            </a:r>
            <a:endParaRPr lang="en-US" sz="2400" dirty="0" smtClean="0"/>
          </a:p>
          <a:p>
            <a:endParaRPr lang="en-US" sz="1100" dirty="0" smtClean="0"/>
          </a:p>
          <a:p>
            <a:r>
              <a:rPr lang="en-US" sz="2400" dirty="0" smtClean="0"/>
              <a:t>Drive-o-copter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existing “hector quadrotor” ROS package may be a good place to start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wiki.ros.org/hector_quadrotor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There is already a “teleoperation” node for this quadrotor simulation: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hlinkClick r:id="rId4"/>
              </a:rPr>
              <a:t>http</a:t>
            </a:r>
            <a:r>
              <a:rPr lang="en-US" sz="2000" dirty="0">
                <a:hlinkClick r:id="rId4"/>
              </a:rPr>
              <a:t>://wiki.ros.org/hector_quadrotor_teleop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There is also a tutorial on how to map an indoor space using the hector quadrotor model: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wiki.ros.org/hector_quadrotor/Tutorials/Quadrotor%20indoor%20SLAM%20demo</a:t>
            </a:r>
            <a:endParaRPr lang="en-US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demo was last updated in 2014, so there are probably a few bits of ROS software rot that you will have to overcome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Also check the ROS page dedicated to UAV projects: </a:t>
            </a:r>
            <a:r>
              <a:rPr lang="en-US" sz="2000" dirty="0" smtClean="0">
                <a:hlinkClick r:id="rId6"/>
              </a:rPr>
              <a:t>https</a:t>
            </a:r>
            <a:r>
              <a:rPr lang="en-US" sz="2000" dirty="0">
                <a:hlinkClick r:id="rId6"/>
              </a:rPr>
              <a:t>://www.ros.org/news/robots/uavs/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634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4</a:t>
            </a:r>
            <a:r>
              <a:rPr lang="en-US" sz="3600" dirty="0" smtClean="0"/>
              <a:t> (5)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8504" y="1225689"/>
            <a:ext cx="1052401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Autonomous RC Car team: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f1tenth project (tenth-scale autonomous RC Car formula 1 racing) is probably the best starting point for code to borrow.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https://f1tenth.dev</a:t>
            </a:r>
            <a:r>
              <a:rPr lang="en-US" sz="2000" dirty="0" smtClean="0">
                <a:hlinkClick r:id="rId2"/>
              </a:rPr>
              <a:t>/</a:t>
            </a:r>
            <a:r>
              <a:rPr lang="en-US" sz="2000" dirty="0" smtClean="0"/>
              <a:t>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Note that it uses ROS melodic and Gazebo 9, so there should not be too many issues with out-of-date ROS commands, packages, libraries,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Essentially the entire project is hosted on GitHub, which should allow easier development and modification: </a:t>
            </a:r>
            <a:r>
              <a:rPr lang="en-US" sz="2000" dirty="0">
                <a:hlinkClick r:id="rId3"/>
              </a:rPr>
              <a:t>https://github.com/f1tenth-dev/simulator/wiki/Installation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There is already a “teleoperation” node for this quadrotor simulation:</a:t>
            </a:r>
          </a:p>
        </p:txBody>
      </p:sp>
    </p:spTree>
    <p:extLst>
      <p:ext uri="{BB962C8B-B14F-4D97-AF65-F5344CB8AC3E}">
        <p14:creationId xmlns:p14="http://schemas.microsoft.com/office/powerpoint/2010/main" val="36737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128" t="10521" r="2528"/>
          <a:stretch/>
        </p:blipFill>
        <p:spPr>
          <a:xfrm>
            <a:off x="6843974" y="1295867"/>
            <a:ext cx="4532733" cy="4532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3421" y="784548"/>
            <a:ext cx="6008113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A simulator can mimic many (but not all) aspects of a real world robot deployment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Simulate robot geometry &amp; movements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Simulate obstacles, objects in the robot’s environment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Simulate sensor readings and sensor feedback process</a:t>
            </a: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Simulate physical interactions between objects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Most difficult &amp; sensitive simulation</a:t>
            </a:r>
          </a:p>
          <a:p>
            <a:endParaRPr lang="en-US" sz="800" dirty="0" smtClean="0"/>
          </a:p>
          <a:p>
            <a:r>
              <a:rPr lang="en-US" sz="2400" dirty="0" smtClean="0"/>
              <a:t>Why use simulation?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Debug code before testing it in high-cost-of-failure real world situations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Test on hardware which is not available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Allow for parallel development across sub-teams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Create visualization videos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54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1038" y="1582566"/>
            <a:ext cx="5945470" cy="395373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25585" y="5859103"/>
            <a:ext cx="6866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Gazebo implemented as a simulation </a:t>
            </a:r>
            <a:r>
              <a:rPr lang="en-US" sz="2000" i="1" dirty="0" smtClean="0"/>
              <a:t>server </a:t>
            </a:r>
            <a:r>
              <a:rPr lang="en-US" sz="2000" dirty="0" smtClean="0"/>
              <a:t>and a GUI </a:t>
            </a:r>
            <a:r>
              <a:rPr lang="en-US" sz="2000" i="1" dirty="0" smtClean="0"/>
              <a:t>client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464162" y="274881"/>
            <a:ext cx="94693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Gazebo Simulation Architecture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89186" y="1521923"/>
            <a:ext cx="5138592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7012">
              <a:spcAft>
                <a:spcPts val="600"/>
              </a:spcAft>
            </a:pPr>
            <a:r>
              <a:rPr lang="en-US" sz="2200" b="1" dirty="0" smtClean="0">
                <a:solidFill>
                  <a:prstClr val="black"/>
                </a:solidFill>
              </a:rPr>
              <a:t>Worlds: </a:t>
            </a:r>
            <a:r>
              <a:rPr lang="en-US" sz="2200" dirty="0" smtClean="0">
                <a:solidFill>
                  <a:prstClr val="black"/>
                </a:solidFill>
              </a:rPr>
              <a:t>Contains </a:t>
            </a:r>
            <a:r>
              <a:rPr lang="en-US" sz="2200" dirty="0">
                <a:solidFill>
                  <a:prstClr val="black"/>
                </a:solidFill>
              </a:rPr>
              <a:t>all </a:t>
            </a:r>
            <a:r>
              <a:rPr lang="en-US" sz="2200" dirty="0" smtClean="0">
                <a:solidFill>
                  <a:prstClr val="black"/>
                </a:solidFill>
              </a:rPr>
              <a:t>simulation elements</a:t>
            </a:r>
            <a:endParaRPr lang="en-US" sz="2200" dirty="0">
              <a:solidFill>
                <a:prstClr val="black"/>
              </a:solidFill>
            </a:endParaRPr>
          </a:p>
          <a:p>
            <a:pPr marL="515938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Robots, Static </a:t>
            </a:r>
            <a:r>
              <a:rPr lang="en-US" sz="2000" dirty="0">
                <a:solidFill>
                  <a:prstClr val="black"/>
                </a:solidFill>
              </a:rPr>
              <a:t>Objects</a:t>
            </a:r>
          </a:p>
          <a:p>
            <a:pPr marL="515938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Sensors, Lights</a:t>
            </a:r>
          </a:p>
          <a:p>
            <a:pPr indent="-227012">
              <a:spcAft>
                <a:spcPts val="400"/>
              </a:spcAft>
            </a:pPr>
            <a:r>
              <a:rPr lang="en-US" sz="2200" b="1" dirty="0" smtClean="0">
                <a:solidFill>
                  <a:prstClr val="black"/>
                </a:solidFill>
              </a:rPr>
              <a:t>Models: </a:t>
            </a:r>
            <a:r>
              <a:rPr lang="en-US" sz="2200" dirty="0" smtClean="0">
                <a:solidFill>
                  <a:prstClr val="black"/>
                </a:solidFill>
              </a:rPr>
              <a:t>describe the robot</a:t>
            </a:r>
          </a:p>
          <a:p>
            <a:pPr marL="573088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Geometry, kinematics of links</a:t>
            </a:r>
          </a:p>
          <a:p>
            <a:pPr marL="1030288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Appearance</a:t>
            </a:r>
          </a:p>
          <a:p>
            <a:pPr marL="1030288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collision</a:t>
            </a:r>
          </a:p>
          <a:p>
            <a:pPr marL="573088"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dynamic parameters (for sim</a:t>
            </a:r>
          </a:p>
          <a:p>
            <a:pPr marL="573088"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</a:rPr>
              <a:t>v</a:t>
            </a:r>
            <a:r>
              <a:rPr lang="en-US" sz="2000" dirty="0" smtClean="0">
                <a:solidFill>
                  <a:prstClr val="black"/>
                </a:solidFill>
              </a:rPr>
              <a:t>isual appearance</a:t>
            </a:r>
          </a:p>
          <a:p>
            <a:pPr marL="573088" lvl="1" indent="-3429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prstClr val="black"/>
                </a:solidFill>
              </a:rPr>
              <a:t>Interface information</a:t>
            </a:r>
            <a:endParaRPr lang="en-US" sz="22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200" b="1" dirty="0" smtClean="0"/>
              <a:t>Sensors: </a:t>
            </a:r>
            <a:r>
              <a:rPr lang="en-US" sz="2200" dirty="0" smtClean="0"/>
              <a:t>locations &amp; sensor type</a:t>
            </a:r>
          </a:p>
          <a:p>
            <a:r>
              <a:rPr lang="en-US" sz="2200" b="1" dirty="0" smtClean="0"/>
              <a:t>Plugins: </a:t>
            </a:r>
            <a:r>
              <a:rPr lang="en-US" sz="2200" dirty="0" smtClean="0"/>
              <a:t>allow programmed interaction with simulation elements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6321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600" y="1319611"/>
            <a:ext cx="4766840" cy="33573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0263" y="398299"/>
            <a:ext cx="8885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General Gazebo/ROS Simulation Workflow (updated)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66643" y="1815760"/>
            <a:ext cx="6850195" cy="4072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5938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i="1" dirty="0" smtClean="0"/>
              <a:t>Launch </a:t>
            </a:r>
            <a:r>
              <a:rPr lang="en-US" sz="2200" dirty="0" smtClean="0"/>
              <a:t>a world into Gazebo: </a:t>
            </a:r>
            <a:endParaRPr lang="en-US" sz="2200" dirty="0"/>
          </a:p>
          <a:p>
            <a:pPr marL="973138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The launch starts up the world model in Gazebo, as well as the nodes that will control a real robot.  But now they control a simulated robot.</a:t>
            </a:r>
          </a:p>
          <a:p>
            <a:pPr marL="515938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The last lecture was about Gazebo’s worlds, and how to start them within a simulation.</a:t>
            </a:r>
          </a:p>
          <a:p>
            <a:pPr marL="515938" lvl="1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This lecture summarizes how we can define feedback control systems in ROS, and what we must do to allow these closed loop systems to operate in simulation. </a:t>
            </a:r>
          </a:p>
          <a:p>
            <a:pPr marL="973138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Plugins:  allow interaction between ROS &amp; Gazebo</a:t>
            </a:r>
            <a:endParaRPr lang="en-US" sz="2200" dirty="0"/>
          </a:p>
          <a:p>
            <a:pPr marL="973138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ROS Control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52291" t="49398" r="13985" b="9408"/>
          <a:stretch/>
        </p:blipFill>
        <p:spPr>
          <a:xfrm>
            <a:off x="7785092" y="4237207"/>
            <a:ext cx="3728808" cy="25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1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39310" y="387197"/>
            <a:ext cx="4979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Gazebo Plugins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2868" y="1410788"/>
            <a:ext cx="10732443" cy="463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Why a </a:t>
            </a:r>
            <a:r>
              <a:rPr lang="en-US" sz="2400" i="1" dirty="0" smtClean="0"/>
              <a:t>Plugin?</a:t>
            </a:r>
          </a:p>
          <a:p>
            <a:pPr marL="800100" lvl="1" indent="-34290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We need a way for ROS (or other external programs) to modify the Gazebo simulated worlds 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Send torques to the simulated robots’ motors.  The “physics engine” then uses its kinematic/dynamic models to predict how the robot will move under the commands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Change lighting conditions or other states/parameters of the simulated world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 external programs need a way to access the states of the simulated world and robots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Sense the current simulated values of the robot joint variables</a:t>
            </a:r>
          </a:p>
          <a:p>
            <a:pPr marL="1257300" lvl="2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Get the data streamed from the simulated </a:t>
            </a:r>
            <a:r>
              <a:rPr lang="en-US" sz="2000" i="1" dirty="0" err="1" smtClean="0"/>
              <a:t>exteroceptors</a:t>
            </a:r>
            <a:r>
              <a:rPr lang="en-US" sz="2000" dirty="0" smtClean="0"/>
              <a:t>, such as simulated cameras, </a:t>
            </a:r>
            <a:r>
              <a:rPr lang="en-US" sz="2000" dirty="0" err="1" smtClean="0"/>
              <a:t>lidars</a:t>
            </a:r>
            <a:r>
              <a:rPr lang="en-US" sz="2000" dirty="0" smtClean="0"/>
              <a:t>, ultrasound, etc.</a:t>
            </a:r>
          </a:p>
          <a:p>
            <a:r>
              <a:rPr lang="en-US" sz="2400" dirty="0" smtClean="0"/>
              <a:t>What is a </a:t>
            </a:r>
            <a:r>
              <a:rPr lang="en-US" sz="2400" i="1" dirty="0" smtClean="0"/>
              <a:t>Plugin?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Implemented as a </a:t>
            </a:r>
            <a:r>
              <a:rPr lang="en-US" sz="2000" i="1" dirty="0" smtClean="0"/>
              <a:t>shared library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Dynamically linked (at load time) to Gazebo and ROS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Often invoked during launch.  But can be loaded/removed any time.</a:t>
            </a:r>
          </a:p>
        </p:txBody>
      </p:sp>
    </p:spTree>
    <p:extLst>
      <p:ext uri="{BB962C8B-B14F-4D97-AF65-F5344CB8AC3E}">
        <p14:creationId xmlns:p14="http://schemas.microsoft.com/office/powerpoint/2010/main" val="237731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3544</TotalTime>
  <Words>899</Words>
  <Application>Microsoft Office PowerPoint</Application>
  <PresentationFormat>Widescreen</PresentationFormat>
  <Paragraphs>100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109</cp:revision>
  <dcterms:created xsi:type="dcterms:W3CDTF">2020-04-15T21:41:41Z</dcterms:created>
  <dcterms:modified xsi:type="dcterms:W3CDTF">2020-05-06T23:38:48Z</dcterms:modified>
</cp:coreProperties>
</file>