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76" r:id="rId3"/>
    <p:sldId id="297" r:id="rId4"/>
    <p:sldId id="342" r:id="rId5"/>
    <p:sldId id="327" r:id="rId6"/>
    <p:sldId id="326" r:id="rId7"/>
    <p:sldId id="330" r:id="rId8"/>
    <p:sldId id="331" r:id="rId9"/>
    <p:sldId id="332" r:id="rId10"/>
    <p:sldId id="333" r:id="rId11"/>
    <p:sldId id="335" r:id="rId12"/>
    <p:sldId id="337" r:id="rId13"/>
    <p:sldId id="338" r:id="rId14"/>
    <p:sldId id="341" r:id="rId15"/>
    <p:sldId id="343" r:id="rId16"/>
    <p:sldId id="31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E2FBBF7-2FCC-4A6A-8790-6CFC7B893313}">
          <p14:sldIdLst>
            <p14:sldId id="276"/>
            <p14:sldId id="297"/>
            <p14:sldId id="342"/>
            <p14:sldId id="327"/>
            <p14:sldId id="326"/>
            <p14:sldId id="330"/>
            <p14:sldId id="331"/>
            <p14:sldId id="332"/>
            <p14:sldId id="333"/>
            <p14:sldId id="335"/>
            <p14:sldId id="337"/>
            <p14:sldId id="338"/>
            <p14:sldId id="341"/>
            <p14:sldId id="343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C7CE25-F4E5-49D5-8FF4-92E486AF2DB4}">
  <a:tblStyle styleId="{30C7CE25-F4E5-49D5-8FF4-92E486AF2D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 autoAdjust="0"/>
    <p:restoredTop sz="93238" autoAdjust="0"/>
  </p:normalViewPr>
  <p:slideViewPr>
    <p:cSldViewPr snapToGrid="0">
      <p:cViewPr varScale="1">
        <p:scale>
          <a:sx n="102" d="100"/>
          <a:sy n="102" d="100"/>
        </p:scale>
        <p:origin x="857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914D4-2E65-4234-9EB8-68585D3C8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1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179" y="331076"/>
            <a:ext cx="44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CS/EE/ME 75(a)</a:t>
            </a:r>
          </a:p>
          <a:p>
            <a:pPr algn="ctr"/>
            <a:r>
              <a:rPr lang="en-US" sz="1800" dirty="0" smtClean="0"/>
              <a:t>Nov. 19, 2018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47397" y="1481958"/>
            <a:ext cx="67791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Today:</a:t>
            </a:r>
          </a:p>
          <a:p>
            <a:pPr marL="457200" lvl="4" indent="-169863">
              <a:buFont typeface="Arial" panose="020B0604020202020204" pitchFamily="34" charset="0"/>
              <a:buChar char="•"/>
            </a:pPr>
            <a:r>
              <a:rPr lang="en-US" sz="2000" dirty="0" err="1" smtClean="0"/>
              <a:t>Prelimnary</a:t>
            </a:r>
            <a:r>
              <a:rPr lang="en-US" sz="2000" dirty="0" smtClean="0"/>
              <a:t> Design Review</a:t>
            </a:r>
          </a:p>
          <a:p>
            <a:pPr marL="457200" lvl="4" indent="-169863">
              <a:buFont typeface="Arial" panose="020B0604020202020204" pitchFamily="34" charset="0"/>
              <a:buChar char="•"/>
            </a:pPr>
            <a:r>
              <a:rPr lang="en-US" sz="2000" dirty="0" smtClean="0"/>
              <a:t>Homework</a:t>
            </a:r>
            <a:endParaRPr lang="en-US" sz="2000" dirty="0" smtClean="0"/>
          </a:p>
          <a:p>
            <a:pPr marL="457200" lvl="6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231415"/>
            <a:ext cx="8520600" cy="572700"/>
          </a:xfrm>
        </p:spPr>
        <p:txBody>
          <a:bodyPr/>
          <a:lstStyle/>
          <a:p>
            <a:r>
              <a:rPr lang="en-US" altLang="en-US" smtClean="0"/>
              <a:t>Putting it all together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44245" y="841429"/>
            <a:ext cx="8520600" cy="3416400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altLang="en-US" sz="1800" dirty="0"/>
              <a:t>Choose the criteria for comparison (leaves of the objective tree)</a:t>
            </a:r>
          </a:p>
          <a:p>
            <a:pPr marL="400050" indent="-400050">
              <a:buFontTx/>
              <a:buAutoNum type="arabicPeriod"/>
            </a:pPr>
            <a:r>
              <a:rPr lang="en-US" altLang="en-US" sz="1800" dirty="0"/>
              <a:t>Develop relative importance weighting </a:t>
            </a:r>
            <a:r>
              <a:rPr lang="en-US" altLang="en-US" sz="1800" dirty="0" smtClean="0"/>
              <a:t>(based </a:t>
            </a:r>
            <a:r>
              <a:rPr lang="en-US" altLang="en-US" sz="1800" dirty="0"/>
              <a:t>on objective tree)</a:t>
            </a:r>
          </a:p>
          <a:p>
            <a:pPr marL="400050" indent="-400050">
              <a:buFontTx/>
              <a:buAutoNum type="arabicPeriod"/>
            </a:pPr>
            <a:r>
              <a:rPr lang="en-US" altLang="en-US" sz="1800" dirty="0"/>
              <a:t>Select the alternatives to be compared (from pruning the initial concepts)</a:t>
            </a:r>
          </a:p>
          <a:p>
            <a:pPr marL="400050" indent="-400050">
              <a:buFontTx/>
              <a:buAutoNum type="arabicPeriod"/>
            </a:pPr>
            <a:r>
              <a:rPr lang="en-US" altLang="en-US" sz="1800" dirty="0"/>
              <a:t>Evaluate alternatives (relative comparison +,–,0)</a:t>
            </a:r>
          </a:p>
          <a:p>
            <a:pPr marL="685800" lvl="1" indent="-342900">
              <a:spcBef>
                <a:spcPts val="600"/>
              </a:spcBef>
              <a:spcAft>
                <a:spcPts val="600"/>
              </a:spcAft>
              <a:buFont typeface="Times" panose="02020603050405020304" pitchFamily="18" charset="0"/>
              <a:buChar char="•"/>
            </a:pPr>
            <a:r>
              <a:rPr lang="en-US" altLang="en-US" sz="1500" dirty="0"/>
              <a:t>Pick one to be the datum or baseline concept, and compare all designs to that one</a:t>
            </a:r>
          </a:p>
          <a:p>
            <a:pPr marL="400050" indent="-400050">
              <a:buFontTx/>
              <a:buAutoNum type="arabicPeriod"/>
            </a:pPr>
            <a:r>
              <a:rPr lang="en-US" altLang="en-US" sz="1800" dirty="0"/>
              <a:t>Compute the </a:t>
            </a:r>
            <a:r>
              <a:rPr lang="en-US" altLang="en-US" sz="1800" dirty="0" smtClean="0"/>
              <a:t>satisfaction</a:t>
            </a:r>
            <a:endParaRPr lang="en-US" alt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25" y="2714452"/>
            <a:ext cx="4775235" cy="2324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56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4" y="994610"/>
            <a:ext cx="81333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</a:rPr>
              <a:t>System </a:t>
            </a:r>
            <a:r>
              <a:rPr lang="en-US" sz="2000" b="1" dirty="0">
                <a:latin typeface="Times New Roman" panose="02020603050405020304" pitchFamily="18" charset="0"/>
              </a:rPr>
              <a:t>Requirements Review </a:t>
            </a:r>
            <a:r>
              <a:rPr lang="en-US" sz="2000" dirty="0">
                <a:latin typeface="Times New Roman" panose="02020603050405020304" pitchFamily="18" charset="0"/>
              </a:rPr>
              <a:t>(SRR).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344488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review system</a:t>
            </a:r>
            <a:r>
              <a:rPr lang="en-US" sz="1600" dirty="0">
                <a:latin typeface="Times New Roman" panose="02020603050405020304" pitchFamily="18" charset="0"/>
              </a:rPr>
              <a:t> </a:t>
            </a:r>
            <a:r>
              <a:rPr lang="en-US" sz="1600" b="1" dirty="0">
                <a:latin typeface="Times New Roman" panose="02020603050405020304" pitchFamily="18" charset="0"/>
              </a:rPr>
              <a:t>requirements </a:t>
            </a:r>
            <a:r>
              <a:rPr lang="en-US" sz="1600" dirty="0" smtClean="0">
                <a:latin typeface="Times New Roman" panose="02020603050405020304" pitchFamily="18" charset="0"/>
              </a:rPr>
              <a:t>to </a:t>
            </a:r>
            <a:r>
              <a:rPr lang="en-US" sz="1600" dirty="0">
                <a:latin typeface="Times New Roman" panose="02020603050405020304" pitchFamily="18" charset="0"/>
              </a:rPr>
              <a:t>ensure the documented requirements reflect </a:t>
            </a:r>
            <a:r>
              <a:rPr lang="en-US" sz="1600" dirty="0" smtClean="0">
                <a:latin typeface="Times New Roman" panose="02020603050405020304" pitchFamily="18" charset="0"/>
              </a:rPr>
              <a:t>current </a:t>
            </a:r>
            <a:r>
              <a:rPr lang="en-US" sz="1600" dirty="0">
                <a:latin typeface="Times New Roman" panose="02020603050405020304" pitchFamily="18" charset="0"/>
              </a:rPr>
              <a:t>knowledge </a:t>
            </a:r>
            <a:r>
              <a:rPr lang="en-US" sz="1600" dirty="0" smtClean="0">
                <a:latin typeface="Times New Roman" panose="02020603050405020304" pitchFamily="18" charset="0"/>
              </a:rPr>
              <a:t>of needs </a:t>
            </a:r>
          </a:p>
          <a:p>
            <a:pPr marL="344488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identify </a:t>
            </a:r>
            <a:r>
              <a:rPr lang="en-US" sz="1600" dirty="0">
                <a:latin typeface="Times New Roman" panose="02020603050405020304" pitchFamily="18" charset="0"/>
              </a:rPr>
              <a:t>requirements that may not be consistent with </a:t>
            </a:r>
            <a:r>
              <a:rPr lang="en-US" sz="1600" dirty="0" smtClean="0">
                <a:latin typeface="Times New Roman" panose="02020603050405020304" pitchFamily="18" charset="0"/>
              </a:rPr>
              <a:t>development </a:t>
            </a:r>
            <a:r>
              <a:rPr lang="en-US" sz="1600" dirty="0">
                <a:latin typeface="Times New Roman" panose="02020603050405020304" pitchFamily="18" charset="0"/>
              </a:rPr>
              <a:t>constraints, </a:t>
            </a:r>
            <a:endParaRPr lang="en-US" sz="1600" dirty="0" smtClean="0">
              <a:latin typeface="Times New Roman" panose="02020603050405020304" pitchFamily="18" charset="0"/>
            </a:endParaRPr>
          </a:p>
          <a:p>
            <a:pPr marL="344488" lvl="2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put </a:t>
            </a:r>
            <a:r>
              <a:rPr lang="en-US" sz="1600" dirty="0">
                <a:latin typeface="Times New Roman" panose="02020603050405020304" pitchFamily="18" charset="0"/>
              </a:rPr>
              <a:t>the requirements document under version control to serve as a stable baseline for continued </a:t>
            </a:r>
            <a:r>
              <a:rPr lang="en-US" sz="1600" dirty="0" smtClean="0">
                <a:latin typeface="Times New Roman" panose="02020603050405020304" pitchFamily="18" charset="0"/>
              </a:rPr>
              <a:t>development.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</a:rPr>
              <a:t>Preliminary </a:t>
            </a:r>
            <a:r>
              <a:rPr lang="en-US" sz="2000" b="1" dirty="0">
                <a:latin typeface="Times New Roman" panose="02020603050405020304" pitchFamily="18" charset="0"/>
              </a:rPr>
              <a:t>Design Review </a:t>
            </a:r>
            <a:r>
              <a:rPr lang="en-US" sz="2000" dirty="0">
                <a:latin typeface="Times New Roman" panose="02020603050405020304" pitchFamily="18" charset="0"/>
              </a:rPr>
              <a:t>(PDR)</a:t>
            </a:r>
            <a:r>
              <a:rPr lang="en-US" sz="2000" b="1" dirty="0">
                <a:latin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344488" lvl="2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R</a:t>
            </a:r>
            <a:r>
              <a:rPr lang="en-US" sz="1600" dirty="0" smtClean="0">
                <a:latin typeface="Times New Roman" panose="02020603050405020304" pitchFamily="18" charset="0"/>
              </a:rPr>
              <a:t>eviews </a:t>
            </a:r>
            <a:r>
              <a:rPr lang="en-US" sz="1600" dirty="0">
                <a:latin typeface="Times New Roman" panose="02020603050405020304" pitchFamily="18" charset="0"/>
              </a:rPr>
              <a:t>the </a:t>
            </a:r>
            <a:r>
              <a:rPr lang="en-US" sz="1600" b="1" dirty="0">
                <a:latin typeface="Times New Roman" panose="02020603050405020304" pitchFamily="18" charset="0"/>
              </a:rPr>
              <a:t>conceptual design</a:t>
            </a:r>
            <a:r>
              <a:rPr lang="en-US" sz="1600" dirty="0">
                <a:latin typeface="Times New Roman" panose="02020603050405020304" pitchFamily="18" charset="0"/>
              </a:rPr>
              <a:t> to ensure that the planned technical approach </a:t>
            </a:r>
            <a:r>
              <a:rPr lang="en-US" sz="1600" dirty="0" smtClean="0">
                <a:latin typeface="Times New Roman" panose="02020603050405020304" pitchFamily="18" charset="0"/>
              </a:rPr>
              <a:t>has a good chance of meeting requirements.  </a:t>
            </a:r>
            <a:endParaRPr lang="en-US" sz="1600" dirty="0">
              <a:latin typeface="Times New Roman" panose="02020603050405020304" pitchFamily="18" charset="0"/>
            </a:endParaRPr>
          </a:p>
          <a:p>
            <a:pPr marL="344488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Identify issues which need further consideration and analysis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344488" lvl="2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Identify Risks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9726" y="208546"/>
            <a:ext cx="634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Common Design Review Procedures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65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4" y="994610"/>
            <a:ext cx="8133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</a:rPr>
              <a:t>Critical </a:t>
            </a:r>
            <a:r>
              <a:rPr lang="en-US" sz="2000" b="1" dirty="0">
                <a:latin typeface="Times New Roman" panose="02020603050405020304" pitchFamily="18" charset="0"/>
              </a:rPr>
              <a:t>Design Review </a:t>
            </a:r>
            <a:r>
              <a:rPr lang="en-US" sz="2000" dirty="0">
                <a:latin typeface="Times New Roman" panose="02020603050405020304" pitchFamily="18" charset="0"/>
              </a:rPr>
              <a:t>(CDR).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630238" lvl="1" indent="-287338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R</a:t>
            </a:r>
            <a:r>
              <a:rPr lang="en-US" sz="1600" dirty="0" smtClean="0">
                <a:latin typeface="Times New Roman" panose="02020603050405020304" pitchFamily="18" charset="0"/>
              </a:rPr>
              <a:t>eview </a:t>
            </a:r>
            <a:r>
              <a:rPr lang="en-US" sz="1600" dirty="0">
                <a:latin typeface="Times New Roman" panose="02020603050405020304" pitchFamily="18" charset="0"/>
              </a:rPr>
              <a:t>the </a:t>
            </a:r>
            <a:r>
              <a:rPr lang="en-US" sz="1600" b="1" dirty="0">
                <a:latin typeface="Times New Roman" panose="02020603050405020304" pitchFamily="18" charset="0"/>
              </a:rPr>
              <a:t>detailed design </a:t>
            </a:r>
            <a:r>
              <a:rPr lang="en-US" sz="1600" dirty="0">
                <a:latin typeface="Times New Roman" panose="02020603050405020304" pitchFamily="18" charset="0"/>
              </a:rPr>
              <a:t>to ensure that the </a:t>
            </a:r>
            <a:r>
              <a:rPr lang="en-US" sz="1600" dirty="0" smtClean="0">
                <a:latin typeface="Times New Roman" panose="02020603050405020304" pitchFamily="18" charset="0"/>
              </a:rPr>
              <a:t>proposed implementation </a:t>
            </a:r>
            <a:r>
              <a:rPr lang="en-US" sz="1600" dirty="0">
                <a:latin typeface="Times New Roman" panose="02020603050405020304" pitchFamily="18" charset="0"/>
              </a:rPr>
              <a:t>has met the </a:t>
            </a:r>
            <a:r>
              <a:rPr lang="en-US" sz="1600" dirty="0" smtClean="0">
                <a:latin typeface="Times New Roman" panose="02020603050405020304" pitchFamily="18" charset="0"/>
              </a:rPr>
              <a:t>system requirements.</a:t>
            </a:r>
          </a:p>
          <a:p>
            <a:pPr marL="630238" indent="-287338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Test Readiness Review </a:t>
            </a:r>
            <a:r>
              <a:rPr lang="en-US" sz="2000" dirty="0">
                <a:latin typeface="Times New Roman" panose="02020603050405020304" pitchFamily="18" charset="0"/>
              </a:rPr>
              <a:t>(TRR).</a:t>
            </a:r>
            <a:r>
              <a:rPr lang="en-US" dirty="0">
                <a:latin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R</a:t>
            </a:r>
            <a:r>
              <a:rPr lang="en-US" sz="1600" dirty="0" smtClean="0">
                <a:latin typeface="Times New Roman" panose="02020603050405020304" pitchFamily="18" charset="0"/>
              </a:rPr>
              <a:t>eview </a:t>
            </a:r>
            <a:r>
              <a:rPr lang="en-US" sz="1600" dirty="0">
                <a:latin typeface="Times New Roman" panose="02020603050405020304" pitchFamily="18" charset="0"/>
              </a:rPr>
              <a:t>preparations and </a:t>
            </a:r>
            <a:r>
              <a:rPr lang="en-US" sz="1600" b="1" dirty="0">
                <a:latin typeface="Times New Roman" panose="02020603050405020304" pitchFamily="18" charset="0"/>
              </a:rPr>
              <a:t>readiness for testing </a:t>
            </a:r>
            <a:r>
              <a:rPr lang="en-US" sz="1600" dirty="0">
                <a:latin typeface="Times New Roman" panose="02020603050405020304" pitchFamily="18" charset="0"/>
              </a:rPr>
              <a:t>of </a:t>
            </a:r>
            <a:r>
              <a:rPr lang="en-US" sz="1600" dirty="0" smtClean="0">
                <a:latin typeface="Times New Roman" panose="02020603050405020304" pitchFamily="18" charset="0"/>
              </a:rPr>
              <a:t>mechanical, electrical, and software</a:t>
            </a:r>
            <a:r>
              <a:rPr lang="en-US" sz="1600" dirty="0">
                <a:latin typeface="Times New Roman" panose="02020603050405020304" pitchFamily="18" charset="0"/>
              </a:rPr>
              <a:t> configuration items, including adequate version identification of software and test procedures</a:t>
            </a:r>
            <a:r>
              <a:rPr lang="en-US" sz="1600" dirty="0" smtClean="0">
                <a:latin typeface="Times New Roman" panose="02020603050405020304" pitchFamily="18" charset="0"/>
              </a:rPr>
              <a:t>.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Production Readiness Review </a:t>
            </a:r>
            <a:r>
              <a:rPr lang="en-US" sz="2000" dirty="0">
                <a:latin typeface="Times New Roman" panose="02020603050405020304" pitchFamily="18" charset="0"/>
              </a:rPr>
              <a:t>(PRR).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</a:rPr>
              <a:t>nsure </a:t>
            </a:r>
            <a:r>
              <a:rPr lang="en-US" sz="1600" dirty="0">
                <a:latin typeface="Times New Roman" panose="02020603050405020304" pitchFamily="18" charset="0"/>
              </a:rPr>
              <a:t>that the design is completely and accurately documented and ready for formal release to manufacturing.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9726" y="208546"/>
            <a:ext cx="634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Common Design Review Procedures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17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4" y="1013347"/>
            <a:ext cx="813334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A review conducted to evaluate the progress, technical adequacy, and risk resolution of the selected design approach for one or more configuration items; </a:t>
            </a:r>
            <a:endParaRPr lang="en-US" sz="16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determine each </a:t>
            </a: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subcomponent design's </a:t>
            </a: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compatibility with the </a:t>
            </a: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requirements;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evaluate the degree of definition and assess the technical risk associated with the selected </a:t>
            </a: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manufacturing methods </a:t>
            </a: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and processes; </a:t>
            </a:r>
            <a:endParaRPr lang="en-US" sz="16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establish the existence and compatibility of the physical and functional interfaces among the configuration items and other items of equipment, facilities, software and personnel; </a:t>
            </a:r>
            <a:endParaRPr lang="en-US" sz="16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52525"/>
                </a:solidFill>
                <a:latin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252525"/>
                </a:solidFill>
                <a:latin typeface="Arial" panose="020B0604020202020204" pitchFamily="34" charset="0"/>
              </a:rPr>
              <a:t>, as applicable, to evaluate the preliminary operational and support documents. </a:t>
            </a:r>
            <a:endParaRPr lang="en-US" sz="16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ISO/IEC/IEEE 24765 2009)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726" y="208546"/>
            <a:ext cx="634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Preliminary Design Review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92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8EB8-5473-43D1-83D9-FDAD3153B40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487" y="201435"/>
            <a:ext cx="8520600" cy="572700"/>
          </a:xfrm>
        </p:spPr>
        <p:txBody>
          <a:bodyPr/>
          <a:lstStyle/>
          <a:p>
            <a:r>
              <a:rPr lang="en-US" altLang="en-US" dirty="0" smtClean="0"/>
              <a:t>General PDR </a:t>
            </a:r>
            <a:r>
              <a:rPr lang="en-US" altLang="en-US" dirty="0"/>
              <a:t>Success Criteria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24" y="725149"/>
            <a:ext cx="8773930" cy="3086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US" altLang="en-US" dirty="0" smtClean="0"/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The proposed design appears to meet the objectives, requirements, and performance goals. 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/>
              <a:t>There are adequate </a:t>
            </a:r>
            <a:r>
              <a:rPr lang="en-US" altLang="en-US" i="1" dirty="0"/>
              <a:t>margins </a:t>
            </a:r>
            <a:r>
              <a:rPr lang="en-US" altLang="en-US" dirty="0"/>
              <a:t>at this stage of the </a:t>
            </a:r>
            <a:r>
              <a:rPr lang="en-US" altLang="en-US" dirty="0" smtClean="0"/>
              <a:t>design.  I.e., the design is “robust”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The </a:t>
            </a:r>
            <a:r>
              <a:rPr lang="en-US" altLang="en-US" dirty="0"/>
              <a:t>design </a:t>
            </a:r>
            <a:r>
              <a:rPr lang="en-US" altLang="en-US" dirty="0" smtClean="0"/>
              <a:t>can meet </a:t>
            </a:r>
            <a:r>
              <a:rPr lang="en-US" altLang="en-US" dirty="0"/>
              <a:t>interface requirements and constraints. </a:t>
            </a:r>
            <a:r>
              <a:rPr lang="en-US" altLang="en-US" dirty="0" smtClean="0"/>
              <a:t>I.e., it can fit into the system.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Problem areas, open areas, and known risks are identified.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There are concrete plans </a:t>
            </a:r>
            <a:r>
              <a:rPr lang="en-US" altLang="en-US" dirty="0"/>
              <a:t>to resolve open </a:t>
            </a:r>
            <a:r>
              <a:rPr lang="en-US" altLang="en-US" dirty="0" smtClean="0"/>
              <a:t>issues, consistent </a:t>
            </a:r>
            <a:r>
              <a:rPr lang="en-US" altLang="en-US" dirty="0"/>
              <a:t>with available </a:t>
            </a:r>
            <a:r>
              <a:rPr lang="en-US" altLang="en-US" dirty="0" smtClean="0"/>
              <a:t>resources.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Integration and test </a:t>
            </a:r>
            <a:r>
              <a:rPr lang="en-US" altLang="en-US" dirty="0" smtClean="0">
                <a:solidFill>
                  <a:srgbClr val="0070C0"/>
                </a:solidFill>
              </a:rPr>
              <a:t>plans </a:t>
            </a:r>
            <a:r>
              <a:rPr lang="en-US" altLang="en-US" dirty="0">
                <a:solidFill>
                  <a:srgbClr val="0070C0"/>
                </a:solidFill>
              </a:rPr>
              <a:t>are adequate.</a:t>
            </a:r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The </a:t>
            </a:r>
            <a:r>
              <a:rPr lang="en-US" altLang="en-US" dirty="0">
                <a:solidFill>
                  <a:srgbClr val="0070C0"/>
                </a:solidFill>
              </a:rPr>
              <a:t>project has defined </a:t>
            </a:r>
            <a:r>
              <a:rPr lang="en-US" altLang="en-US" dirty="0" smtClean="0">
                <a:solidFill>
                  <a:srgbClr val="0070C0"/>
                </a:solidFill>
              </a:rPr>
              <a:t>plans and processes in </a:t>
            </a:r>
            <a:r>
              <a:rPr lang="en-US" altLang="en-US" dirty="0">
                <a:solidFill>
                  <a:srgbClr val="0070C0"/>
                </a:solidFill>
              </a:rPr>
              <a:t>place </a:t>
            </a:r>
            <a:r>
              <a:rPr lang="en-US" altLang="en-US" dirty="0" smtClean="0">
                <a:solidFill>
                  <a:srgbClr val="0070C0"/>
                </a:solidFill>
              </a:rPr>
              <a:t>for </a:t>
            </a:r>
            <a:r>
              <a:rPr lang="en-US" altLang="en-US" dirty="0">
                <a:solidFill>
                  <a:srgbClr val="0070C0"/>
                </a:solidFill>
              </a:rPr>
              <a:t>managing and controlling the development and operation of </a:t>
            </a:r>
            <a:r>
              <a:rPr lang="en-US" altLang="en-US" dirty="0" smtClean="0">
                <a:solidFill>
                  <a:srgbClr val="0070C0"/>
                </a:solidFill>
              </a:rPr>
              <a:t>the mission deployment.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3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06" y="324852"/>
            <a:ext cx="45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Homework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46418" y="1340896"/>
            <a:ext cx="686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organizing your team for your PDR.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60130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Structured Design Method(s)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04" y="1152525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Recognition of a Need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004" y="2066267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Problem Definition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004" y="2980009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Solution Generation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03" y="3849084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Analysis &amp; Optimization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2583570" y="1657022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139" y="2589810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0651" y="3491075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9338" y="4380513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99338" y="475724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4338" y="4504995"/>
            <a:ext cx="1966748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Prototyping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71086" y="473129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00241" y="470698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63001" y="4709620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13943" y="470042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92817" y="1860331"/>
            <a:ext cx="310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Clarification of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Establish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Set Requirements</a:t>
            </a: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7114" y="2325414"/>
            <a:ext cx="973520" cy="39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43" y="2797057"/>
            <a:ext cx="310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Generate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Evaluate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Create Details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27331" y="3214852"/>
            <a:ext cx="973520" cy="39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5533696" y="1986455"/>
            <a:ext cx="145831" cy="677917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528438" y="2895606"/>
            <a:ext cx="145831" cy="677917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63001" y="3772894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Preliminary Design Review!</a:t>
            </a:r>
            <a:endParaRPr lang="en-US" sz="2000" i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3" idx="1"/>
          </p:cNvCxnSpPr>
          <p:nvPr/>
        </p:nvCxnSpPr>
        <p:spPr>
          <a:xfrm flipH="1" flipV="1">
            <a:off x="2731168" y="3695697"/>
            <a:ext cx="3431833" cy="431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. V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72" y="1090813"/>
            <a:ext cx="6243404" cy="40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4127" y="367259"/>
            <a:ext cx="647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“V” Model of Systems Engineering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08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valuate Mechanical Design alternatives pugh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8" y="1202961"/>
            <a:ext cx="7871011" cy="31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2194" y="434715"/>
            <a:ext cx="44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Pugh Analysis, Pugh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6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valuate Mechanical Design altern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0" y="640205"/>
            <a:ext cx="71913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Weighted Objectives Method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provides </a:t>
            </a:r>
            <a:r>
              <a:rPr lang="en-US" altLang="en-US" sz="2000" dirty="0" smtClean="0"/>
              <a:t>a way to systematically evaluate and compare concepts</a:t>
            </a:r>
          </a:p>
          <a:p>
            <a:endParaRPr lang="en-US" altLang="en-US" dirty="0" smtClean="0"/>
          </a:p>
          <a:p>
            <a:r>
              <a:rPr lang="en-US" altLang="en-US" sz="2000" dirty="0" smtClean="0"/>
              <a:t>Procedure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List the design objectives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Rank-order the list of objectives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Assign relative weightings to the objectives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Evaluate and compare the relative utility values of the alternative designs</a:t>
            </a:r>
          </a:p>
        </p:txBody>
      </p:sp>
    </p:spTree>
    <p:extLst>
      <p:ext uri="{BB962C8B-B14F-4D97-AF65-F5344CB8AC3E}">
        <p14:creationId xmlns:p14="http://schemas.microsoft.com/office/powerpoint/2010/main" val="101222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Ranking and Weighting Objectives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6592" y="1129989"/>
            <a:ext cx="8520600" cy="3416400"/>
          </a:xfrm>
        </p:spPr>
        <p:txBody>
          <a:bodyPr/>
          <a:lstStyle/>
          <a:p>
            <a:r>
              <a:rPr lang="en-US" altLang="en-US" sz="1800" dirty="0"/>
              <a:t>This part of the process is highly subjective</a:t>
            </a:r>
          </a:p>
          <a:p>
            <a:pPr>
              <a:spcAft>
                <a:spcPts val="600"/>
              </a:spcAft>
            </a:pPr>
            <a:r>
              <a:rPr lang="en-US" altLang="en-US" sz="1800" dirty="0"/>
              <a:t>Ranking can be done using a pair-wise comparison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/>
              <a:t>This becomes more cumbersome with more objectives</a:t>
            </a:r>
          </a:p>
          <a:p>
            <a:pPr>
              <a:spcAft>
                <a:spcPts val="600"/>
              </a:spcAft>
            </a:pPr>
            <a:r>
              <a:rPr lang="en-US" altLang="en-US" sz="1800" dirty="0"/>
              <a:t>Weighting can be done based on the ranking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/>
              <a:t>This is even more </a:t>
            </a:r>
            <a:r>
              <a:rPr lang="en-US" altLang="en-US" sz="1800" dirty="0" smtClean="0"/>
              <a:t>subjective</a:t>
            </a:r>
            <a:endParaRPr lang="en-US" altLang="en-US" sz="1800" dirty="0"/>
          </a:p>
          <a:p>
            <a:pPr>
              <a:spcAft>
                <a:spcPts val="600"/>
              </a:spcAft>
            </a:pPr>
            <a:r>
              <a:rPr lang="en-US" altLang="en-US" sz="1800" dirty="0"/>
              <a:t>A simple way to perform these steps is to examine the objective tree and weight each level and sub-level.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The ranking and weighting will drop out of this examination</a:t>
            </a:r>
          </a:p>
        </p:txBody>
      </p:sp>
    </p:spTree>
    <p:extLst>
      <p:ext uri="{BB962C8B-B14F-4D97-AF65-F5344CB8AC3E}">
        <p14:creationId xmlns:p14="http://schemas.microsoft.com/office/powerpoint/2010/main" val="254763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Weighted Objective Tree</a:t>
            </a:r>
          </a:p>
        </p:txBody>
      </p:sp>
      <p:pic>
        <p:nvPicPr>
          <p:cNvPr id="30723" name="Picture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143000"/>
            <a:ext cx="4943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1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Weighting Matrix</a:t>
            </a:r>
          </a:p>
        </p:txBody>
      </p:sp>
      <p:graphicFrame>
        <p:nvGraphicFramePr>
          <p:cNvPr id="17517" name="Group 109"/>
          <p:cNvGraphicFramePr>
            <a:graphicFrameLocks noGrp="1"/>
          </p:cNvGraphicFramePr>
          <p:nvPr/>
        </p:nvGraphicFramePr>
        <p:xfrm>
          <a:off x="1628775" y="1257300"/>
          <a:ext cx="5886451" cy="3771900"/>
        </p:xfrm>
        <a:graphic>
          <a:graphicData uri="http://schemas.openxmlformats.org/drawingml/2006/table">
            <a:tbl>
              <a:tblPr/>
              <a:tblGrid>
                <a:gridCol w="170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Attribute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Level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Level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Level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Hold Can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Crush Can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Release Can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Fast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0.056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Portable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0.028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Low force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East to Clean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0.056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Limit Access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0.189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Hands Free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0.021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Cheap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neva" charset="0"/>
                          <a:ea typeface="ＭＳ Ｐゴシック" charset="0"/>
                          <a:cs typeface="ＭＳ Ｐゴシック" charset="0"/>
                        </a:rPr>
                        <a:t>0.21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88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549</Words>
  <Application>Microsoft Office PowerPoint</Application>
  <PresentationFormat>On-screen Show (16:9)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Geneva</vt:lpstr>
      <vt:lpstr>Times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Weighted Objectives Method</vt:lpstr>
      <vt:lpstr>Ranking and Weighting Objectives</vt:lpstr>
      <vt:lpstr>Weighted Objective Tree</vt:lpstr>
      <vt:lpstr>Weighting Matrix</vt:lpstr>
      <vt:lpstr>Putting it all together</vt:lpstr>
      <vt:lpstr>PowerPoint Presentation</vt:lpstr>
      <vt:lpstr>PowerPoint Presentation</vt:lpstr>
      <vt:lpstr>PowerPoint Presentation</vt:lpstr>
      <vt:lpstr>General PDR Success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CoSTAR-bots:  Collaborative SubTerranean Autonomous Resilient Robots to Explore Subterranean Environments</dc:title>
  <dc:creator>Joel W. Burdick</dc:creator>
  <cp:lastModifiedBy>Burdick, Joel W.</cp:lastModifiedBy>
  <cp:revision>58</cp:revision>
  <dcterms:modified xsi:type="dcterms:W3CDTF">2018-11-27T03:02:56Z</dcterms:modified>
</cp:coreProperties>
</file>